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2" r:id="rId4"/>
    <p:sldId id="304" r:id="rId5"/>
    <p:sldId id="289" r:id="rId6"/>
    <p:sldId id="293" r:id="rId7"/>
    <p:sldId id="290" r:id="rId8"/>
    <p:sldId id="291" r:id="rId9"/>
    <p:sldId id="292" r:id="rId10"/>
    <p:sldId id="263" r:id="rId11"/>
    <p:sldId id="294" r:id="rId12"/>
    <p:sldId id="295" r:id="rId13"/>
    <p:sldId id="296" r:id="rId14"/>
    <p:sldId id="297" r:id="rId15"/>
    <p:sldId id="298" r:id="rId16"/>
    <p:sldId id="303" r:id="rId17"/>
    <p:sldId id="299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DEE3"/>
    <a:srgbClr val="393939"/>
    <a:srgbClr val="04396C"/>
    <a:srgbClr val="1E3252"/>
    <a:srgbClr val="6497B1"/>
    <a:srgbClr val="AEAFA9"/>
    <a:srgbClr val="418A9D"/>
    <a:srgbClr val="005289"/>
    <a:srgbClr val="007095"/>
    <a:srgbClr val="0260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22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152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2023-06-29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2264154" y="2676872"/>
            <a:ext cx="76637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300" dirty="0">
                <a:solidFill>
                  <a:schemeClr val="bg1"/>
                </a:solidFill>
              </a:rPr>
              <a:t>11. </a:t>
            </a:r>
            <a:r>
              <a:rPr lang="en-US" altLang="ko-KR" sz="4800" spc="-300" dirty="0" err="1">
                <a:solidFill>
                  <a:schemeClr val="bg1"/>
                </a:solidFill>
              </a:rPr>
              <a:t>Convoultion</a:t>
            </a:r>
            <a:r>
              <a:rPr lang="en-US" altLang="ko-KR" sz="4800" spc="-300" dirty="0">
                <a:solidFill>
                  <a:schemeClr val="bg1"/>
                </a:solidFill>
              </a:rPr>
              <a:t> Neural Network</a:t>
            </a:r>
            <a:endParaRPr lang="ko-KR" altLang="en-US" sz="4800" spc="-3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5368077" y="4346555"/>
            <a:ext cx="14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발표자 </a:t>
            </a:r>
            <a:r>
              <a:rPr lang="en-US" altLang="ko-KR" sz="1600" dirty="0">
                <a:solidFill>
                  <a:schemeClr val="bg1"/>
                </a:solidFill>
              </a:rPr>
              <a:t>: </a:t>
            </a:r>
            <a:r>
              <a:rPr lang="ko-KR" altLang="en-US" sz="1600" dirty="0">
                <a:solidFill>
                  <a:schemeClr val="bg1"/>
                </a:solidFill>
              </a:rPr>
              <a:t>조형찬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21194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2023</a:t>
            </a:r>
            <a:r>
              <a:rPr lang="ko-KR" altLang="en-US" sz="1200" dirty="0">
                <a:solidFill>
                  <a:schemeClr val="bg1"/>
                </a:solidFill>
              </a:rPr>
              <a:t>년 </a:t>
            </a:r>
            <a:r>
              <a:rPr lang="en-US" altLang="ko-KR" sz="1200" dirty="0">
                <a:solidFill>
                  <a:schemeClr val="bg1"/>
                </a:solidFill>
              </a:rPr>
              <a:t>SUMMER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AI</a:t>
            </a:r>
            <a:r>
              <a:rPr lang="ko-KR" altLang="en-US" sz="1200" dirty="0">
                <a:solidFill>
                  <a:schemeClr val="bg1"/>
                </a:solidFill>
              </a:rPr>
              <a:t> 경진대회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4E1F8D-5F45-5254-8CD3-FF41274ABB30}"/>
              </a:ext>
            </a:extLst>
          </p:cNvPr>
          <p:cNvSpPr/>
          <p:nvPr/>
        </p:nvSpPr>
        <p:spPr>
          <a:xfrm>
            <a:off x="10165647" y="6536267"/>
            <a:ext cx="1981198" cy="3217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970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CNN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603895-185C-F4D5-C45A-5EDE54B5C38E}"/>
              </a:ext>
            </a:extLst>
          </p:cNvPr>
          <p:cNvSpPr/>
          <p:nvPr/>
        </p:nvSpPr>
        <p:spPr>
          <a:xfrm>
            <a:off x="10165647" y="6536267"/>
            <a:ext cx="1981198" cy="321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3D15B19-81D9-1A1D-8D82-015C219ED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32" y="2558599"/>
            <a:ext cx="11211045" cy="38384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C39FA65-47D9-2114-AF93-3B9143E1F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04" y="1485290"/>
            <a:ext cx="4160274" cy="8428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F5D5B9D-E74E-E166-ED01-94EB4345F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5378" y="1412013"/>
            <a:ext cx="7062706" cy="107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8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970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CNN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603895-185C-F4D5-C45A-5EDE54B5C38E}"/>
              </a:ext>
            </a:extLst>
          </p:cNvPr>
          <p:cNvSpPr/>
          <p:nvPr/>
        </p:nvSpPr>
        <p:spPr>
          <a:xfrm>
            <a:off x="10165647" y="6536267"/>
            <a:ext cx="1981198" cy="321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3D15B19-81D9-1A1D-8D82-015C219ED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32" y="2558599"/>
            <a:ext cx="11211045" cy="38384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C39FA65-47D9-2114-AF93-3B9143E1F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04" y="1485290"/>
            <a:ext cx="4160274" cy="8428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F5D5B9D-E74E-E166-ED01-94EB4345F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5378" y="1412013"/>
            <a:ext cx="7062706" cy="107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75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970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CNN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603895-185C-F4D5-C45A-5EDE54B5C38E}"/>
              </a:ext>
            </a:extLst>
          </p:cNvPr>
          <p:cNvSpPr/>
          <p:nvPr/>
        </p:nvSpPr>
        <p:spPr>
          <a:xfrm>
            <a:off x="10165647" y="6536267"/>
            <a:ext cx="1981198" cy="321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2DD345-6EFC-46DF-8637-2A87899FC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546" y="1178876"/>
            <a:ext cx="9954907" cy="559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66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970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CNN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603895-185C-F4D5-C45A-5EDE54B5C38E}"/>
              </a:ext>
            </a:extLst>
          </p:cNvPr>
          <p:cNvSpPr/>
          <p:nvPr/>
        </p:nvSpPr>
        <p:spPr>
          <a:xfrm>
            <a:off x="10165647" y="6536267"/>
            <a:ext cx="1981198" cy="321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NN 알고리즘들] AlexNet의 구조 by bskyvision.com">
            <a:extLst>
              <a:ext uri="{FF2B5EF4-FFF2-40B4-BE49-F238E27FC236}">
                <a16:creationId xmlns:a16="http://schemas.microsoft.com/office/drawing/2014/main" id="{AA34ED3E-ED2D-1705-F0A4-98535448A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62" y="2269067"/>
            <a:ext cx="85725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BDD59B6-F109-4432-10AE-0E2812C54749}"/>
              </a:ext>
            </a:extLst>
          </p:cNvPr>
          <p:cNvSpPr/>
          <p:nvPr/>
        </p:nvSpPr>
        <p:spPr>
          <a:xfrm>
            <a:off x="412044" y="1349022"/>
            <a:ext cx="3996267" cy="6999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+mj-ea"/>
                <a:ea typeface="+mj-ea"/>
              </a:rPr>
              <a:t>Alex-net</a:t>
            </a:r>
            <a:endParaRPr lang="ko-KR" altLang="en-US" sz="4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BB531C3-2EEC-F8DE-1EF9-BABE2142F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991" y="1287609"/>
            <a:ext cx="4995884" cy="15453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05A3D9C-AE25-DE6A-D047-E27C9B529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1357" y="3249334"/>
            <a:ext cx="3065488" cy="21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643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970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CNN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603895-185C-F4D5-C45A-5EDE54B5C38E}"/>
              </a:ext>
            </a:extLst>
          </p:cNvPr>
          <p:cNvSpPr/>
          <p:nvPr/>
        </p:nvSpPr>
        <p:spPr>
          <a:xfrm>
            <a:off x="10165647" y="6536267"/>
            <a:ext cx="1981198" cy="321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GoogLeNet | PyTorch">
            <a:extLst>
              <a:ext uri="{FF2B5EF4-FFF2-40B4-BE49-F238E27FC236}">
                <a16:creationId xmlns:a16="http://schemas.microsoft.com/office/drawing/2014/main" id="{942B6A64-8D41-7D37-E2A2-1F43CE0FD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292" y="4183117"/>
            <a:ext cx="5533667" cy="215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NN 알고리즘들] GoogLeNet(inception v1)의 구조 by bskyvision.com">
            <a:extLst>
              <a:ext uri="{FF2B5EF4-FFF2-40B4-BE49-F238E27FC236}">
                <a16:creationId xmlns:a16="http://schemas.microsoft.com/office/drawing/2014/main" id="{427E1B84-C16D-CD2F-CF55-B764B1200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035" y="2365376"/>
            <a:ext cx="8977612" cy="200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B1C251B-635E-F9C4-3FA7-0A954AC7736D}"/>
              </a:ext>
            </a:extLst>
          </p:cNvPr>
          <p:cNvSpPr/>
          <p:nvPr/>
        </p:nvSpPr>
        <p:spPr>
          <a:xfrm>
            <a:off x="412044" y="1349022"/>
            <a:ext cx="3996267" cy="6999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+mj-ea"/>
                <a:ea typeface="+mj-ea"/>
              </a:rPr>
              <a:t>Google-net</a:t>
            </a:r>
            <a:endParaRPr lang="ko-KR" altLang="en-US" sz="4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11863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970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CNN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603895-185C-F4D5-C45A-5EDE54B5C38E}"/>
              </a:ext>
            </a:extLst>
          </p:cNvPr>
          <p:cNvSpPr/>
          <p:nvPr/>
        </p:nvSpPr>
        <p:spPr>
          <a:xfrm>
            <a:off x="10165647" y="6536267"/>
            <a:ext cx="1981198" cy="321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Residual Net - ResNet">
            <a:extLst>
              <a:ext uri="{FF2B5EF4-FFF2-40B4-BE49-F238E27FC236}">
                <a16:creationId xmlns:a16="http://schemas.microsoft.com/office/drawing/2014/main" id="{D13CCD6E-5A77-6BE5-3C84-D7C462D70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7" y="2540176"/>
            <a:ext cx="11210925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94F7C3F-F330-CFD0-9657-87A0FB117876}"/>
              </a:ext>
            </a:extLst>
          </p:cNvPr>
          <p:cNvSpPr/>
          <p:nvPr/>
        </p:nvSpPr>
        <p:spPr>
          <a:xfrm>
            <a:off x="412044" y="1349022"/>
            <a:ext cx="3996267" cy="6999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+mj-ea"/>
                <a:ea typeface="+mj-ea"/>
              </a:rPr>
              <a:t>Res-net</a:t>
            </a:r>
            <a:endParaRPr lang="ko-KR" altLang="en-US" sz="4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637DF6-582B-2CE1-03C5-59B2D248A892}"/>
              </a:ext>
            </a:extLst>
          </p:cNvPr>
          <p:cNvSpPr/>
          <p:nvPr/>
        </p:nvSpPr>
        <p:spPr>
          <a:xfrm>
            <a:off x="6804382" y="1568203"/>
            <a:ext cx="4619973" cy="8676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많은 </a:t>
            </a:r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layer</a:t>
            </a:r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를 쌓아서 학습한다</a:t>
            </a:r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fast</a:t>
            </a:r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forward</a:t>
            </a:r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방식을 채택하여</a:t>
            </a:r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,</a:t>
            </a:r>
          </a:p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좀 더 빠른 결과와 학습효과를 보여준다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.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5088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970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CNN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603895-185C-F4D5-C45A-5EDE54B5C38E}"/>
              </a:ext>
            </a:extLst>
          </p:cNvPr>
          <p:cNvSpPr/>
          <p:nvPr/>
        </p:nvSpPr>
        <p:spPr>
          <a:xfrm>
            <a:off x="10165647" y="6536267"/>
            <a:ext cx="1981198" cy="321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0B4DA4-98B5-A906-D73E-529222887F0A}"/>
              </a:ext>
            </a:extLst>
          </p:cNvPr>
          <p:cNvSpPr txBox="1"/>
          <p:nvPr/>
        </p:nvSpPr>
        <p:spPr>
          <a:xfrm>
            <a:off x="1103489" y="1351562"/>
            <a:ext cx="7244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https://laboputer.github.io/machine-learning/2020/03/12/mnist995/</a:t>
            </a:r>
          </a:p>
        </p:txBody>
      </p:sp>
      <p:pic>
        <p:nvPicPr>
          <p:cNvPr id="4098" name="Picture 2" descr="CNN으로 MNIST 분류">
            <a:extLst>
              <a:ext uri="{FF2B5EF4-FFF2-40B4-BE49-F238E27FC236}">
                <a16:creationId xmlns:a16="http://schemas.microsoft.com/office/drawing/2014/main" id="{B8098EC4-134B-76D4-F2C0-C35EB5085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340" y="1886607"/>
            <a:ext cx="8857757" cy="458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92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970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CNN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603895-185C-F4D5-C45A-5EDE54B5C38E}"/>
              </a:ext>
            </a:extLst>
          </p:cNvPr>
          <p:cNvSpPr/>
          <p:nvPr/>
        </p:nvSpPr>
        <p:spPr>
          <a:xfrm>
            <a:off x="10165647" y="6536267"/>
            <a:ext cx="1981198" cy="321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CA44B0-7566-CBAA-0C40-592147C27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96" y="1657260"/>
            <a:ext cx="5380958" cy="47716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4CC2F6-4D47-77FA-0849-D1E147F94F6E}"/>
              </a:ext>
            </a:extLst>
          </p:cNvPr>
          <p:cNvSpPr txBox="1"/>
          <p:nvPr/>
        </p:nvSpPr>
        <p:spPr>
          <a:xfrm>
            <a:off x="6691978" y="2302199"/>
            <a:ext cx="3321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앙상블 구현 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https://limitsinx.tistory.com/48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01B7C0-D0E4-CAB9-F2DB-C1D1F813C18D}"/>
              </a:ext>
            </a:extLst>
          </p:cNvPr>
          <p:cNvSpPr txBox="1"/>
          <p:nvPr/>
        </p:nvSpPr>
        <p:spPr>
          <a:xfrm>
            <a:off x="6691978" y="3571670"/>
            <a:ext cx="44642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앙상블 기법들 소개 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https://www.cv-learn.com/20211231-gdg-gwangju-2019-ensemble-automl/</a:t>
            </a:r>
          </a:p>
        </p:txBody>
      </p:sp>
    </p:spTree>
    <p:extLst>
      <p:ext uri="{BB962C8B-B14F-4D97-AF65-F5344CB8AC3E}">
        <p14:creationId xmlns:p14="http://schemas.microsoft.com/office/powerpoint/2010/main" val="3261137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3933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A Table of Contents.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799840"/>
            <a:ext cx="1476225" cy="707886"/>
            <a:chOff x="294640" y="3596640"/>
            <a:chExt cx="1476225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8274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>
                  <a:solidFill>
                    <a:srgbClr val="393939"/>
                  </a:solidFill>
                </a:rPr>
                <a:t>CNN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4790678"/>
            <a:ext cx="2777863" cy="707886"/>
            <a:chOff x="294640" y="3596640"/>
            <a:chExt cx="2777863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21291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>
                  <a:solidFill>
                    <a:srgbClr val="393939"/>
                  </a:solidFill>
                </a:rPr>
                <a:t>CNN </a:t>
              </a:r>
              <a:r>
                <a:rPr lang="ko-KR" altLang="en-US" sz="2800" spc="-150" dirty="0">
                  <a:solidFill>
                    <a:srgbClr val="393939"/>
                  </a:solidFill>
                </a:rPr>
                <a:t>구현하기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815D7E5-60ED-43DF-A965-981DE5CCE4E8}"/>
              </a:ext>
            </a:extLst>
          </p:cNvPr>
          <p:cNvSpPr txBox="1"/>
          <p:nvPr/>
        </p:nvSpPr>
        <p:spPr>
          <a:xfrm>
            <a:off x="4268921" y="4002117"/>
            <a:ext cx="1776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rgbClr val="393939"/>
                </a:solidFill>
                <a:latin typeface="Arial Nova Light" panose="020B0304020202020204" pitchFamily="34" charset="0"/>
              </a:rPr>
              <a:t>합성곱</a:t>
            </a:r>
            <a:r>
              <a:rPr lang="ko-KR" altLang="en-US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 신경망 무엇인가</a:t>
            </a:r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?</a:t>
            </a:r>
            <a:r>
              <a:rPr lang="ko-KR" altLang="en-US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878532-1B29-4755-8161-781DC10241C0}"/>
              </a:ext>
            </a:extLst>
          </p:cNvPr>
          <p:cNvSpPr txBox="1"/>
          <p:nvPr/>
        </p:nvSpPr>
        <p:spPr>
          <a:xfrm>
            <a:off x="4268920" y="5006121"/>
            <a:ext cx="1704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코딩으로 </a:t>
            </a:r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CNN </a:t>
            </a:r>
            <a:r>
              <a:rPr lang="ko-KR" altLang="en-US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구현하기</a:t>
            </a:r>
            <a:endParaRPr lang="en-US" altLang="ko-KR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59D42AF-D73C-2A6E-9F18-E940F1E1393F}"/>
              </a:ext>
            </a:extLst>
          </p:cNvPr>
          <p:cNvSpPr/>
          <p:nvPr/>
        </p:nvSpPr>
        <p:spPr>
          <a:xfrm>
            <a:off x="10165647" y="6536267"/>
            <a:ext cx="1981198" cy="321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970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CNN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F61BA5-1CE3-F70B-7C75-EDABC64B2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252" y="1424343"/>
            <a:ext cx="8809495" cy="508194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A770860-DF89-FF82-6C3A-FDA09033D2B3}"/>
              </a:ext>
            </a:extLst>
          </p:cNvPr>
          <p:cNvSpPr/>
          <p:nvPr/>
        </p:nvSpPr>
        <p:spPr>
          <a:xfrm>
            <a:off x="10165647" y="6536267"/>
            <a:ext cx="1981198" cy="321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970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CNN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770860-DF89-FF82-6C3A-FDA09033D2B3}"/>
              </a:ext>
            </a:extLst>
          </p:cNvPr>
          <p:cNvSpPr/>
          <p:nvPr/>
        </p:nvSpPr>
        <p:spPr>
          <a:xfrm>
            <a:off x="10165647" y="6536267"/>
            <a:ext cx="1981198" cy="321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0EBB358-F817-91F1-6B00-9E839207FBF1}"/>
              </a:ext>
            </a:extLst>
          </p:cNvPr>
          <p:cNvSpPr/>
          <p:nvPr/>
        </p:nvSpPr>
        <p:spPr>
          <a:xfrm>
            <a:off x="412044" y="1349022"/>
            <a:ext cx="3996267" cy="6999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+mj-ea"/>
                <a:ea typeface="+mj-ea"/>
              </a:rPr>
              <a:t>왜 </a:t>
            </a:r>
            <a:r>
              <a:rPr lang="ko-KR" altLang="en-US" sz="4000" dirty="0" err="1">
                <a:solidFill>
                  <a:schemeClr val="tx1"/>
                </a:solidFill>
                <a:latin typeface="+mj-ea"/>
                <a:ea typeface="+mj-ea"/>
              </a:rPr>
              <a:t>합성곱인가</a:t>
            </a:r>
            <a:r>
              <a:rPr lang="en-US" altLang="ko-KR" sz="4000" dirty="0">
                <a:solidFill>
                  <a:schemeClr val="tx1"/>
                </a:solidFill>
                <a:latin typeface="+mj-ea"/>
                <a:ea typeface="+mj-ea"/>
              </a:rPr>
              <a:t>?</a:t>
            </a:r>
            <a:endParaRPr lang="ko-KR" altLang="en-US" sz="4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BB0E70-9C01-1477-BB3F-05EB9C0610D5}"/>
              </a:ext>
            </a:extLst>
          </p:cNvPr>
          <p:cNvSpPr txBox="1"/>
          <p:nvPr/>
        </p:nvSpPr>
        <p:spPr>
          <a:xfrm>
            <a:off x="4794956" y="1587690"/>
            <a:ext cx="3903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https://setosa.io/ev/image-kernels/</a:t>
            </a:r>
          </a:p>
        </p:txBody>
      </p:sp>
      <p:pic>
        <p:nvPicPr>
          <p:cNvPr id="9220" name="Picture 4" descr="人Co BLOG ::">
            <a:extLst>
              <a:ext uri="{FF2B5EF4-FFF2-40B4-BE49-F238E27FC236}">
                <a16:creationId xmlns:a16="http://schemas.microsoft.com/office/drawing/2014/main" id="{5237E759-8627-6CA0-B5F4-5F50EE44B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067" y="2690283"/>
            <a:ext cx="7669213" cy="332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826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970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CNN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22A0EA-5511-712C-6760-B0D023907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644" y="1511886"/>
            <a:ext cx="9328711" cy="501122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692F85-809B-719B-57D5-8856923BB83D}"/>
              </a:ext>
            </a:extLst>
          </p:cNvPr>
          <p:cNvSpPr/>
          <p:nvPr/>
        </p:nvSpPr>
        <p:spPr>
          <a:xfrm>
            <a:off x="10165647" y="6536267"/>
            <a:ext cx="1981198" cy="321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683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970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CNN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198F2B-FCAB-86E6-4786-C0FA8BB1B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85" y="1897436"/>
            <a:ext cx="4593673" cy="479266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5B1969-9F56-FC19-2138-901F6698E47B}"/>
              </a:ext>
            </a:extLst>
          </p:cNvPr>
          <p:cNvSpPr/>
          <p:nvPr/>
        </p:nvSpPr>
        <p:spPr>
          <a:xfrm>
            <a:off x="10165647" y="6536267"/>
            <a:ext cx="1981198" cy="321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E07514E-8F79-ADE6-FAC1-5B5CE74AB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570" y="1901669"/>
            <a:ext cx="4492062" cy="478842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58FE2E-B2FB-4641-DF23-220D4F1A7774}"/>
              </a:ext>
            </a:extLst>
          </p:cNvPr>
          <p:cNvSpPr/>
          <p:nvPr/>
        </p:nvSpPr>
        <p:spPr>
          <a:xfrm>
            <a:off x="773289" y="2573867"/>
            <a:ext cx="1732844" cy="1749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14D772E1-6800-E6AB-0DB6-828DF86F935E}"/>
              </a:ext>
            </a:extLst>
          </p:cNvPr>
          <p:cNvSpPr/>
          <p:nvPr/>
        </p:nvSpPr>
        <p:spPr>
          <a:xfrm>
            <a:off x="595946" y="1651140"/>
            <a:ext cx="1732844" cy="597720"/>
          </a:xfrm>
          <a:prstGeom prst="wedgeRoundRectCallout">
            <a:avLst>
              <a:gd name="adj1" fmla="val -9107"/>
              <a:gd name="adj2" fmla="val 87997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/>
              <a:t>3X3 filter</a:t>
            </a:r>
            <a:endParaRPr lang="ko-KR" altLang="en-US" sz="2500" dirty="0"/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04F90D6C-870D-FFF8-2A4E-7ADC2FF2D398}"/>
              </a:ext>
            </a:extLst>
          </p:cNvPr>
          <p:cNvSpPr/>
          <p:nvPr/>
        </p:nvSpPr>
        <p:spPr>
          <a:xfrm>
            <a:off x="4837749" y="1826118"/>
            <a:ext cx="1732844" cy="597720"/>
          </a:xfrm>
          <a:prstGeom prst="wedgeRoundRectCallout">
            <a:avLst>
              <a:gd name="adj1" fmla="val 29329"/>
              <a:gd name="adj2" fmla="val 121049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/>
              <a:t>stride = 2</a:t>
            </a:r>
            <a:endParaRPr lang="ko-KR" altLang="en-US" sz="2500" dirty="0"/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874FCAD0-DC46-8139-EC51-7A2BE68DD8C3}"/>
              </a:ext>
            </a:extLst>
          </p:cNvPr>
          <p:cNvSpPr/>
          <p:nvPr/>
        </p:nvSpPr>
        <p:spPr>
          <a:xfrm>
            <a:off x="9324177" y="1633616"/>
            <a:ext cx="2546089" cy="790222"/>
          </a:xfrm>
          <a:prstGeom prst="frame">
            <a:avLst>
              <a:gd name="adj1" fmla="val 2035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result : 5 X 5 output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155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970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CNN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DC8DC0B-5834-4AD4-645F-FC625CF23717}"/>
              </a:ext>
            </a:extLst>
          </p:cNvPr>
          <p:cNvSpPr/>
          <p:nvPr/>
        </p:nvSpPr>
        <p:spPr>
          <a:xfrm>
            <a:off x="10165647" y="6536267"/>
            <a:ext cx="1981198" cy="321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7F0E086-4E05-3B7C-9E4F-977D8076F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04" y="2139111"/>
            <a:ext cx="9483085" cy="471888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BFDC5FD-503F-A0CB-A47F-AEB197B3910D}"/>
              </a:ext>
            </a:extLst>
          </p:cNvPr>
          <p:cNvSpPr/>
          <p:nvPr/>
        </p:nvSpPr>
        <p:spPr>
          <a:xfrm>
            <a:off x="304800" y="1213556"/>
            <a:ext cx="10859911" cy="71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/>
                </a:solidFill>
                <a:latin typeface="+mj-ea"/>
                <a:ea typeface="+mj-ea"/>
              </a:rPr>
              <a:t>줄어드는 </a:t>
            </a:r>
            <a:r>
              <a:rPr lang="en-US" altLang="ko-KR" sz="2700" dirty="0">
                <a:solidFill>
                  <a:schemeClr val="tx1"/>
                </a:solidFill>
                <a:latin typeface="+mj-ea"/>
                <a:ea typeface="+mj-ea"/>
              </a:rPr>
              <a:t>Data-size</a:t>
            </a:r>
            <a:r>
              <a:rPr lang="ko-KR" altLang="en-US" sz="2700" dirty="0">
                <a:solidFill>
                  <a:schemeClr val="tx1"/>
                </a:solidFill>
                <a:latin typeface="+mj-ea"/>
                <a:ea typeface="+mj-ea"/>
              </a:rPr>
              <a:t>를 어떻게 보정할 수 있는가</a:t>
            </a:r>
            <a:r>
              <a:rPr lang="en-US" altLang="ko-KR" sz="2700" dirty="0">
                <a:solidFill>
                  <a:schemeClr val="tx1"/>
                </a:solidFill>
                <a:latin typeface="+mj-ea"/>
                <a:ea typeface="+mj-ea"/>
              </a:rPr>
              <a:t>? – Padding</a:t>
            </a:r>
            <a:endParaRPr lang="ko-KR" altLang="en-US" sz="270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80351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970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CNN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DA7A60-03E4-B192-327F-0207B3524D99}"/>
              </a:ext>
            </a:extLst>
          </p:cNvPr>
          <p:cNvSpPr/>
          <p:nvPr/>
        </p:nvSpPr>
        <p:spPr>
          <a:xfrm>
            <a:off x="10165647" y="6536267"/>
            <a:ext cx="1981198" cy="321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535ABA1-EB96-6226-1C67-E3872ABFB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163" y="1424343"/>
            <a:ext cx="8137363" cy="540232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5927292-8C05-2855-144F-DCAFF8D806D7}"/>
              </a:ext>
            </a:extLst>
          </p:cNvPr>
          <p:cNvSpPr/>
          <p:nvPr/>
        </p:nvSpPr>
        <p:spPr>
          <a:xfrm>
            <a:off x="7603067" y="5802489"/>
            <a:ext cx="1936044" cy="541867"/>
          </a:xfrm>
          <a:prstGeom prst="rect">
            <a:avLst/>
          </a:prstGeom>
          <a:solidFill>
            <a:srgbClr val="BCDE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(28, 28, 6)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988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970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CNN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9BEC27-44EF-34DE-5EE1-4E6CA9EA332B}"/>
              </a:ext>
            </a:extLst>
          </p:cNvPr>
          <p:cNvSpPr/>
          <p:nvPr/>
        </p:nvSpPr>
        <p:spPr>
          <a:xfrm>
            <a:off x="10165647" y="6536267"/>
            <a:ext cx="1981198" cy="321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C1EFEA-8E61-0C29-8138-10211F0CB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87" y="1697190"/>
            <a:ext cx="11126426" cy="459790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6220E1F-3760-6B75-0270-DCA459A975F8}"/>
              </a:ext>
            </a:extLst>
          </p:cNvPr>
          <p:cNvSpPr/>
          <p:nvPr/>
        </p:nvSpPr>
        <p:spPr>
          <a:xfrm>
            <a:off x="3347156" y="4927600"/>
            <a:ext cx="841676" cy="8974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C7F0D66-0C92-B23B-8A06-14A15689D816}"/>
              </a:ext>
            </a:extLst>
          </p:cNvPr>
          <p:cNvSpPr/>
          <p:nvPr/>
        </p:nvSpPr>
        <p:spPr>
          <a:xfrm>
            <a:off x="6214534" y="4927600"/>
            <a:ext cx="841676" cy="8974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360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1349</TotalTime>
  <Words>205</Words>
  <Application>Microsoft Office PowerPoint</Application>
  <PresentationFormat>와이드스크린</PresentationFormat>
  <Paragraphs>59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나눔스퀘어 ExtraBold</vt:lpstr>
      <vt:lpstr>나눔스퀘어 Light</vt:lpstr>
      <vt:lpstr>Arial</vt:lpstr>
      <vt:lpstr>Arial Nova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Hyungchan Cho</dc:creator>
  <cp:lastModifiedBy>Hyungchan Cho</cp:lastModifiedBy>
  <cp:revision>19</cp:revision>
  <dcterms:created xsi:type="dcterms:W3CDTF">2020-09-07T02:34:06Z</dcterms:created>
  <dcterms:modified xsi:type="dcterms:W3CDTF">2023-06-30T03:06:06Z</dcterms:modified>
</cp:coreProperties>
</file>